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58" r:id="rId6"/>
    <p:sldId id="316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17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11" r:id="rId46"/>
    <p:sldId id="312" r:id="rId47"/>
    <p:sldId id="313" r:id="rId48"/>
    <p:sldId id="314" r:id="rId49"/>
    <p:sldId id="309" r:id="rId50"/>
    <p:sldId id="315" r:id="rId51"/>
    <p:sldId id="301" r:id="rId52"/>
    <p:sldId id="302" r:id="rId53"/>
    <p:sldId id="303" r:id="rId54"/>
    <p:sldId id="304" r:id="rId55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071079-A897-4E56-B27E-294A28A9F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FE793D-4D0F-4327-91C2-0A62CFB1F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3852F7-C714-4233-8B61-D36E3797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06CCBE-4C7A-42A5-A60C-34CFF66D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B472D3-ABC3-466A-A918-3399D458B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1015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30275D-7163-4E45-915B-DB612093E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9F0BDC-FA39-4C19-8010-D5E334DBE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37A5D5-D9FC-48A2-9734-530D48D3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B2C49D-E15A-4501-A61D-E8C5A4DA6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BC496E-2BDC-4444-AF7C-4A337E679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003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A714891-B338-4AD7-9530-548B2637CC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29D0F8-E183-419E-8083-836AF91E7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3B63BC-88A9-494E-8AD6-41A0236CE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2A923-1A4C-4E36-B889-747E74999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CF736D-D861-4B59-AA5F-93F880D18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5061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2073B5-424B-4AB5-8583-E1452220B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7A8A6D-E1F1-4950-8655-D2859D874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67DAC4-F398-4955-B999-AD74CE15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A99002-A96E-4917-8411-AD0FEBFCE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A994A2-765F-4C90-92CB-360F3585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47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53A70A-0142-4E88-9085-4F7BC264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92A9CD-1D32-4B83-A565-29F59650E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C05338-FABC-4DEF-8D0D-CDC53C45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793936-645E-4165-8761-FCAB6E827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D683C2-3449-452F-9A7C-76E871FA6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645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D54BD-9A8C-46D4-861E-D28CED02B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CCB76D-40D9-4429-BE07-61C0F71F7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5AAF13-96EB-4640-A935-4E28F30DD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B30BDD-7842-4E34-878A-15ED03B6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E843FB-7248-4E15-8C86-D2B758FB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A3ECD5-2D82-443D-BF0A-46A60423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800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3F08D-E455-4F6D-ADD8-4BF02CAE0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3167EF-B6B5-4890-8DDC-AD77565B1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B173C1-DBB8-42D0-ACAB-DDDCAB6ABF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4A481E-A942-4780-AD43-9590CA66E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1816C2-0F4A-442C-988F-74085DDD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4DB18FD-62E8-433A-9BC4-903491AD8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FB2B2E-007B-4C83-A9A8-BAFED5A4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628AE25-828C-4CF0-87D8-05C71A6C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66676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A30C5-F3F1-499D-856E-B30BA3D2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A5F469-655C-4E61-833A-147C68D7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BF54E3-DD8C-4EBC-BB21-4F8F43171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872658-7F1E-4D6A-88E2-65B171A6E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74244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126E678-862A-4722-8D7A-507F7CD24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0AF73C-082E-48E4-B270-EB1E5055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C431161-5094-4CDF-854C-87984D36D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468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EF223-33DC-40FB-9231-A6D323CF6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91C949-863D-4361-A241-69CAF725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33CCC2-FDF5-4647-AA89-EFB2AAD75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0951AD-E9BD-4B2B-98A5-7F61CB8C2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ACF412-8004-4B04-992B-0D76EBF53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DF585D-CC78-4BFB-91A3-3405D5E3F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25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27A13-5293-45C8-A624-260B8A1D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89F6267-5AAF-4967-B36B-082B77E5F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4CC92D-AEA7-41F1-B066-45A4D40CA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E53B4C-F4FE-4225-A12B-F4E3079D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662BC8-3346-47F3-AA91-E6CE6329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A0F1DB-4F1A-4259-AD15-7DF6FA2C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7576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8459B25-714E-442F-A0E9-4CAD545FD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8F7A1E-DED6-49E2-A899-DA8FDF861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AC4B6D-D808-4CC7-AC6E-14A769096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42A70-C280-4A94-AF31-FC56704493B0}" type="datetimeFigureOut">
              <a:rPr lang="es-PE" smtClean="0"/>
              <a:t>19/06/2020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A7AFA3-6473-44D1-AC55-4E208A79B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44A3E4-D82D-483C-B6D8-29E93F30D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87226-BC6A-4A5B-8558-9B63D346ED4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75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8.png"/><Relationship Id="rId4" Type="http://schemas.openxmlformats.org/officeDocument/2006/relationships/image" Target="../media/image5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9.emf"/><Relationship Id="rId4" Type="http://schemas.openxmlformats.org/officeDocument/2006/relationships/package" Target="../embeddings/Microsoft_Word_Document1.docx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4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D63A7BB-4354-42A2-86E6-87FF8D056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0"/>
            <a:ext cx="11725275" cy="685323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E5B1210-7ECB-4181-B005-8D5581DCCBAF}"/>
              </a:ext>
            </a:extLst>
          </p:cNvPr>
          <p:cNvSpPr txBox="1"/>
          <p:nvPr/>
        </p:nvSpPr>
        <p:spPr>
          <a:xfrm>
            <a:off x="6095999" y="5025006"/>
            <a:ext cx="4035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/>
              <a:t>Docente: Ing. Edwin Medina Monge</a:t>
            </a:r>
          </a:p>
        </p:txBody>
      </p:sp>
    </p:spTree>
    <p:extLst>
      <p:ext uri="{BB962C8B-B14F-4D97-AF65-F5344CB8AC3E}">
        <p14:creationId xmlns:p14="http://schemas.microsoft.com/office/powerpoint/2010/main" val="504938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A79AD78-07E9-4F5B-89A6-93811E4B1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15"/>
            <a:ext cx="12192000" cy="668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52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A49DA10-10AC-436A-8517-0581CEEC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5"/>
            <a:ext cx="12192000" cy="68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9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345B108-6CC7-45BE-AB9E-10440D1F7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03" y="320879"/>
            <a:ext cx="6800850" cy="62162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C9F151-4B6A-4EB5-9BEF-519D4A932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392" y="572243"/>
            <a:ext cx="3970003" cy="23333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87979E2-282E-4CD6-A834-C0FD2DE49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468" y="3429000"/>
            <a:ext cx="33718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39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332542-BDFF-40A5-95D3-A02464301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29" y="318783"/>
            <a:ext cx="11023133" cy="635885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313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0BAB80-B451-4618-8DD2-CFAD3E12B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40"/>
            <a:ext cx="12192000" cy="683412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ABF7CD5-84A5-4775-9126-B1DC2F366D7F}"/>
              </a:ext>
            </a:extLst>
          </p:cNvPr>
          <p:cNvSpPr txBox="1"/>
          <p:nvPr/>
        </p:nvSpPr>
        <p:spPr>
          <a:xfrm>
            <a:off x="2827176" y="1175657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dirty="0"/>
              <a:t>Es la probabilidad de que un peligro se materialice y genere daño a las personas, proceso, equipos y medio ambiente.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72586E-DF24-4F8C-8199-C3E77430F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662" y="3558754"/>
            <a:ext cx="4005167" cy="27947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84607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920506C-5D48-4A80-AFAD-08A2E0C1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569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D65B38C-B560-4ACD-8F9E-3E8E3448E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975" y="5587717"/>
            <a:ext cx="5267325" cy="8001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C46AC71-D3DF-40AA-B856-AE274AE16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578192"/>
            <a:ext cx="53340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4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217B2A6-FA7E-4A06-9172-F0CDF7DD6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23812"/>
            <a:ext cx="1213485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26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7FCB77-9FA7-4F0B-B13C-D77577CF0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5836"/>
            <a:ext cx="12077700" cy="662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7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FF99A0E-4297-4CF7-8047-47E99D851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157162"/>
            <a:ext cx="117252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99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AD7CEE-CDE0-4D96-A26F-5AA38EFD9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714375"/>
            <a:ext cx="117443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71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82EC52-658A-4C33-A51C-91D43D50D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4" y="0"/>
            <a:ext cx="1210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72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196225-7DE4-45B3-9901-51F0C2A2A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7" y="142613"/>
            <a:ext cx="11944786" cy="671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8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C42AE98-09E5-4028-AEFA-913EE47DA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" y="28575"/>
            <a:ext cx="1213485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2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5DE9D3-6BB2-4024-A8EF-C4C9CD3CB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33337"/>
            <a:ext cx="1212532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9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91B895-4D1C-4B7F-88C9-BCEC8DCCB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290512"/>
            <a:ext cx="1176337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13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E27EE35-07EA-438E-ABB0-44AEEA8E2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419100"/>
            <a:ext cx="1174432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42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8450717-1EE3-4B56-9E6D-0CD6C0628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" y="0"/>
            <a:ext cx="12122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15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D1015D-DCBA-4AF5-B2B7-BF2DC9370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52387"/>
            <a:ext cx="1207770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15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21D1526-86C7-4D1E-AC6A-9D5FE3F9A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38100"/>
            <a:ext cx="1205865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74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FE2EEB5-A893-40BF-A222-3CB2BF5D6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2950" cy="9715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75F9D5F-9C71-40FA-A632-78217CA53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971550"/>
            <a:ext cx="12087225" cy="554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77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1CC41DC-BDD4-4CF6-8CA0-B3FC958BD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242887"/>
            <a:ext cx="107156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8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36348DC-18FC-48EE-BB5B-E9E8AA68ABA8}"/>
              </a:ext>
            </a:extLst>
          </p:cNvPr>
          <p:cNvSpPr/>
          <p:nvPr/>
        </p:nvSpPr>
        <p:spPr>
          <a:xfrm>
            <a:off x="971549" y="725865"/>
            <a:ext cx="3476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b="1" dirty="0">
                <a:solidFill>
                  <a:schemeClr val="accent1">
                    <a:lumMod val="75000"/>
                  </a:schemeClr>
                </a:solidFill>
              </a:rPr>
              <a:t>SEGURIDAD HUMANA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B5BE89-5BCD-442D-9CE4-CB5B03947790}"/>
              </a:ext>
            </a:extLst>
          </p:cNvPr>
          <p:cNvSpPr txBox="1"/>
          <p:nvPr/>
        </p:nvSpPr>
        <p:spPr>
          <a:xfrm>
            <a:off x="971549" y="1372766"/>
            <a:ext cx="8086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2800" dirty="0"/>
              <a:t>Cual es el costo de la vida humana?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2800" dirty="0"/>
              <a:t>Cual es el costo de la perdida de una extremidad?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2800" dirty="0"/>
              <a:t>Cual es el costo de una discapacidad permanente?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2800" dirty="0"/>
              <a:t>Cual es el costo para la persona herida o su familia?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PE" sz="2800" dirty="0"/>
              <a:t>Una vez que se comete un error, ya no podemos hacer nada para cambiarlo lo sucedido.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FBDCD7-DB2F-4226-9718-04C1A217B415}"/>
              </a:ext>
            </a:extLst>
          </p:cNvPr>
          <p:cNvSpPr txBox="1"/>
          <p:nvPr/>
        </p:nvSpPr>
        <p:spPr>
          <a:xfrm>
            <a:off x="1409700" y="4422516"/>
            <a:ext cx="7943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4800" b="1" dirty="0">
                <a:solidFill>
                  <a:srgbClr val="FF0000"/>
                </a:solidFill>
              </a:rPr>
              <a:t>“EL precio que se paga es para siempre”</a:t>
            </a:r>
          </a:p>
        </p:txBody>
      </p:sp>
    </p:spTree>
    <p:extLst>
      <p:ext uri="{BB962C8B-B14F-4D97-AF65-F5344CB8AC3E}">
        <p14:creationId xmlns:p14="http://schemas.microsoft.com/office/powerpoint/2010/main" val="4249855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DD54EEB-7985-46A6-BC42-425879520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590550"/>
            <a:ext cx="108775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8CCF1F-FA3B-41CE-962B-44DFB9C64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0"/>
            <a:ext cx="120872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57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DEDA03E-68CF-44B5-BFCB-A40E29DBE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72" y="336893"/>
            <a:ext cx="11350304" cy="61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60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86FBF62-0C33-4B36-B6E3-7D6526DD6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76200"/>
            <a:ext cx="11963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997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5206A3-AB55-4F41-ADD2-7459E6D29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" y="57150"/>
            <a:ext cx="1174432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65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0797D6B-520A-4956-A2A0-7368AB13D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9062"/>
            <a:ext cx="1196340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21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FB0265-DA4B-4A68-B062-66DA8620D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71437"/>
            <a:ext cx="119824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49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C36483-5A12-47C9-A550-63E4EC896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47637"/>
            <a:ext cx="118491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74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AA1C42-E137-4D76-A450-D5ED1FFF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71437"/>
            <a:ext cx="119062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12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508AB6-9D30-42B1-A569-6764F621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57150"/>
            <a:ext cx="1172527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0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FFBD34C-7117-46DB-A1A9-2BA834615A99}"/>
              </a:ext>
            </a:extLst>
          </p:cNvPr>
          <p:cNvSpPr txBox="1"/>
          <p:nvPr/>
        </p:nvSpPr>
        <p:spPr>
          <a:xfrm>
            <a:off x="1562100" y="180975"/>
            <a:ext cx="851535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>
                <a:solidFill>
                  <a:schemeClr val="bg1"/>
                </a:solidFill>
              </a:rPr>
              <a:t>OBJETIVO DEL CURSO: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A9493A7-8FB2-4CF8-8583-0D70BB50AB2C}"/>
              </a:ext>
            </a:extLst>
          </p:cNvPr>
          <p:cNvSpPr txBox="1"/>
          <p:nvPr/>
        </p:nvSpPr>
        <p:spPr>
          <a:xfrm>
            <a:off x="799323" y="1318198"/>
            <a:ext cx="7162800" cy="13849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/>
              <a:t>Diferenciar claramente entre peligro y riesgo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/>
              <a:t>Familiarizarse con el significado de los términos y palabras utilizadas en el IPERC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7AB380-E302-498B-8D5D-19978942FAD4}"/>
              </a:ext>
            </a:extLst>
          </p:cNvPr>
          <p:cNvSpPr txBox="1"/>
          <p:nvPr/>
        </p:nvSpPr>
        <p:spPr>
          <a:xfrm>
            <a:off x="799323" y="3259689"/>
            <a:ext cx="7162800" cy="181588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/>
              <a:t>Saber identificar los peligros en su trabajo.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/>
              <a:t>Evaluar los riesgos asociados a su trabajo y determinar las medidas de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800" dirty="0"/>
              <a:t>Entender como se realiza un IPERC continuo</a:t>
            </a:r>
          </a:p>
        </p:txBody>
      </p:sp>
      <p:pic>
        <p:nvPicPr>
          <p:cNvPr id="5" name="Picture 2" descr="Resultado de imagen para PELIGROS Y RIESGOS">
            <a:extLst>
              <a:ext uri="{FF2B5EF4-FFF2-40B4-BE49-F238E27FC236}">
                <a16:creationId xmlns:a16="http://schemas.microsoft.com/office/drawing/2014/main" id="{5C44C2CE-45AC-49F7-9C00-0FF30399A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295" y="2010696"/>
            <a:ext cx="3078760" cy="23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333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18BA9E9-CBAE-4603-A8ED-A1499513F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09537"/>
            <a:ext cx="11287125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02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CF170FC-B257-4C72-AB27-857C8B8B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785" y="1416646"/>
            <a:ext cx="7381875" cy="46958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CBAB391-4377-43D4-80AA-479D228307B9}"/>
              </a:ext>
            </a:extLst>
          </p:cNvPr>
          <p:cNvSpPr txBox="1"/>
          <p:nvPr/>
        </p:nvSpPr>
        <p:spPr>
          <a:xfrm>
            <a:off x="1476375" y="142875"/>
            <a:ext cx="923925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>
                <a:solidFill>
                  <a:schemeClr val="bg1"/>
                </a:solidFill>
              </a:rPr>
              <a:t>OBLIGACION LEGAL</a:t>
            </a:r>
          </a:p>
        </p:txBody>
      </p:sp>
    </p:spTree>
    <p:extLst>
      <p:ext uri="{BB962C8B-B14F-4D97-AF65-F5344CB8AC3E}">
        <p14:creationId xmlns:p14="http://schemas.microsoft.com/office/powerpoint/2010/main" val="2202290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0F654C-434A-4FCD-AD3E-5A29F6639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095375"/>
            <a:ext cx="12153900" cy="57626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FC88462-890C-406A-AF6B-32F072F192C6}"/>
              </a:ext>
            </a:extLst>
          </p:cNvPr>
          <p:cNvSpPr txBox="1"/>
          <p:nvPr/>
        </p:nvSpPr>
        <p:spPr>
          <a:xfrm>
            <a:off x="1476375" y="142875"/>
            <a:ext cx="923925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>
                <a:solidFill>
                  <a:schemeClr val="bg1"/>
                </a:solidFill>
              </a:rPr>
              <a:t>ACTUALIZACION DE LA MATRIZ IPERC</a:t>
            </a:r>
          </a:p>
        </p:txBody>
      </p:sp>
    </p:spTree>
    <p:extLst>
      <p:ext uri="{BB962C8B-B14F-4D97-AF65-F5344CB8AC3E}">
        <p14:creationId xmlns:p14="http://schemas.microsoft.com/office/powerpoint/2010/main" val="952338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160A10-3927-40A9-8CD6-5184ACEA8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" y="0"/>
            <a:ext cx="11752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3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A80CAE4-F44D-404A-B201-84834C273725}"/>
              </a:ext>
            </a:extLst>
          </p:cNvPr>
          <p:cNvSpPr txBox="1"/>
          <p:nvPr/>
        </p:nvSpPr>
        <p:spPr>
          <a:xfrm>
            <a:off x="1476375" y="142875"/>
            <a:ext cx="923925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200" b="1" dirty="0">
                <a:solidFill>
                  <a:schemeClr val="bg1"/>
                </a:solidFill>
              </a:rPr>
              <a:t>TIPOS DE IPERC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1927B6-2825-466D-9CF0-56875E9DB026}"/>
              </a:ext>
            </a:extLst>
          </p:cNvPr>
          <p:cNvSpPr txBox="1"/>
          <p:nvPr/>
        </p:nvSpPr>
        <p:spPr>
          <a:xfrm>
            <a:off x="515564" y="1225685"/>
            <a:ext cx="3424137" cy="453970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PE" sz="1700" b="1" dirty="0">
                <a:solidFill>
                  <a:schemeClr val="accent5">
                    <a:lumMod val="75000"/>
                  </a:schemeClr>
                </a:solidFill>
              </a:rPr>
              <a:t>IPERC DE LINEA BASE</a:t>
            </a:r>
          </a:p>
          <a:p>
            <a:r>
              <a:rPr lang="es-PE" sz="1700" dirty="0"/>
              <a:t>Establece donde estas en evaluación de riesgos.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Determinar si todos los peligros están identificados.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Determinar las áreas criticas (ámbito).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Asociar riesgos asociados con peligros identificados.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Identificar donde están los riesgos críticos.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Identificar necesidades de entrenamiento.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Establecer las prioridades para tomar medidas.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Determina el PERFIL DE RIESGOS de la empresa.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E7AB5A5-4A38-41C4-8D21-4323693846F8}"/>
              </a:ext>
            </a:extLst>
          </p:cNvPr>
          <p:cNvSpPr txBox="1"/>
          <p:nvPr/>
        </p:nvSpPr>
        <p:spPr>
          <a:xfrm>
            <a:off x="4383931" y="1225685"/>
            <a:ext cx="3424137" cy="427809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PE" sz="1700" b="1" dirty="0">
                <a:solidFill>
                  <a:schemeClr val="accent5">
                    <a:lumMod val="75000"/>
                  </a:schemeClr>
                </a:solidFill>
              </a:rPr>
              <a:t>IPERC ESPECIFICO</a:t>
            </a:r>
          </a:p>
          <a:p>
            <a:r>
              <a:rPr lang="es-PE" sz="1700" dirty="0"/>
              <a:t>Esta asociado con el control del cambio y se debe considerar: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Cambios en estándares y PETS.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Cambios en el sistema de trabajo u operacionales.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Cambios de herramientas, equipos o maquinarias.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Introducción de químicos nuevos y fuentes de energía.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Tareas inusuales o tareas a realizarse por primera vez.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Proyectos o cambios nuevos.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Reactivación de labores antiguas o abandonadas.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sz="17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70A610-12E0-4A16-9317-A195BFA0E159}"/>
              </a:ext>
            </a:extLst>
          </p:cNvPr>
          <p:cNvSpPr txBox="1"/>
          <p:nvPr/>
        </p:nvSpPr>
        <p:spPr>
          <a:xfrm>
            <a:off x="8200417" y="1218034"/>
            <a:ext cx="3424137" cy="506292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58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PE" sz="1700" b="1" dirty="0">
                <a:solidFill>
                  <a:schemeClr val="accent5">
                    <a:lumMod val="75000"/>
                  </a:schemeClr>
                </a:solidFill>
              </a:rPr>
              <a:t>IPERC CONTINUO</a:t>
            </a:r>
          </a:p>
          <a:p>
            <a:r>
              <a:rPr lang="es-PE" sz="1700" dirty="0"/>
              <a:t>Es un proceso mental que se realiza el del trabajo y fuera del trabajo y es utilizado en dos niveles (personal y equipo – liderado por supervisor)</a:t>
            </a:r>
          </a:p>
          <a:p>
            <a:r>
              <a:rPr lang="es-PE" sz="1700" b="1" dirty="0">
                <a:solidFill>
                  <a:schemeClr val="accent5">
                    <a:lumMod val="75000"/>
                  </a:schemeClr>
                </a:solidFill>
              </a:rPr>
              <a:t>CUANDO?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Efectuar diariamente, debe ser parte de nuestra rutina.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Identifica problemas no cubiertos.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Debe ser parte de nuestra actividad fuera del trabajo.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Se puede aplicar en casa, en el camino, en el viaje,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700" dirty="0"/>
              <a:t>Se utiliza: </a:t>
            </a:r>
            <a:r>
              <a:rPr lang="es-PE" sz="1700" dirty="0" err="1"/>
              <a:t>check</a:t>
            </a:r>
            <a:r>
              <a:rPr lang="es-PE" sz="1700" dirty="0"/>
              <a:t> </a:t>
            </a:r>
            <a:r>
              <a:rPr lang="es-PE" sz="1700" dirty="0" err="1"/>
              <a:t>list</a:t>
            </a:r>
            <a:r>
              <a:rPr lang="es-PE" sz="1700" dirty="0"/>
              <a:t>, revisión y registro de equipos, inspecciones mensuales, PETAR, mantenimiento preventivo, ATS, cacerías de peligros.</a:t>
            </a:r>
          </a:p>
        </p:txBody>
      </p:sp>
    </p:spTree>
    <p:extLst>
      <p:ext uri="{BB962C8B-B14F-4D97-AF65-F5344CB8AC3E}">
        <p14:creationId xmlns:p14="http://schemas.microsoft.com/office/powerpoint/2010/main" val="700627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1336DBDC-6CBF-4DE6-820A-DC961A7BEC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271732"/>
              </p:ext>
            </p:extLst>
          </p:nvPr>
        </p:nvGraphicFramePr>
        <p:xfrm>
          <a:off x="1783777" y="563629"/>
          <a:ext cx="10324508" cy="4049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Worksheet" r:id="rId3" imgW="21650149" imgH="6924533" progId="Excel.Sheet.8">
                  <p:embed/>
                </p:oleObj>
              </mc:Choice>
              <mc:Fallback>
                <p:oleObj name="Worksheet" r:id="rId3" imgW="21650149" imgH="6924533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83777" y="563629"/>
                        <a:ext cx="10324508" cy="4049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8507F071-03B6-4DD8-A1F3-8271D7868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48944"/>
            <a:ext cx="1783777" cy="369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44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C078136C-CC69-4AE9-8688-26EB2393D5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6686470"/>
              </p:ext>
            </p:extLst>
          </p:nvPr>
        </p:nvGraphicFramePr>
        <p:xfrm>
          <a:off x="3022924" y="367393"/>
          <a:ext cx="8553450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Worksheet" r:id="rId3" imgW="8553482" imgH="5600657" progId="Excel.Sheet.8">
                  <p:embed/>
                </p:oleObj>
              </mc:Choice>
              <mc:Fallback>
                <p:oleObj name="Worksheet" r:id="rId3" imgW="8553482" imgH="560065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22924" y="367393"/>
                        <a:ext cx="8553450" cy="560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471EF23B-D583-4C24-A29D-B60B8A034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16" y="2369557"/>
            <a:ext cx="2614321" cy="359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56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31F170C4-87FE-471A-924C-7F1057F03F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4824313"/>
              </p:ext>
            </p:extLst>
          </p:nvPr>
        </p:nvGraphicFramePr>
        <p:xfrm>
          <a:off x="2796344" y="4352343"/>
          <a:ext cx="4584260" cy="2525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Document" r:id="rId3" imgW="6015273" imgH="3312955" progId="Word.Document.12">
                  <p:embed/>
                </p:oleObj>
              </mc:Choice>
              <mc:Fallback>
                <p:oleObj name="Document" r:id="rId3" imgW="6015273" imgH="331295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6344" y="4352343"/>
                        <a:ext cx="4584260" cy="2525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BB97E37-6910-4D60-897D-18D235C47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52508"/>
            <a:ext cx="1295400" cy="1885950"/>
          </a:xfrm>
          <a:prstGeom prst="rect">
            <a:avLst/>
          </a:prstGeom>
        </p:spPr>
      </p:pic>
      <p:sp>
        <p:nvSpPr>
          <p:cNvPr id="7" name="Bocadillo: ovalado 6">
            <a:extLst>
              <a:ext uri="{FF2B5EF4-FFF2-40B4-BE49-F238E27FC236}">
                <a16:creationId xmlns:a16="http://schemas.microsoft.com/office/drawing/2014/main" id="{FFFA61AB-3640-4491-94C1-0A5D5241ED50}"/>
              </a:ext>
            </a:extLst>
          </p:cNvPr>
          <p:cNvSpPr/>
          <p:nvPr/>
        </p:nvSpPr>
        <p:spPr>
          <a:xfrm>
            <a:off x="519290" y="1657413"/>
            <a:ext cx="1923344" cy="2880720"/>
          </a:xfrm>
          <a:prstGeom prst="wedgeEllipseCallout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dirty="0">
                <a:solidFill>
                  <a:srgbClr val="C00000"/>
                </a:solidFill>
              </a:rPr>
              <a:t>Aplicamos el método de valoración que se haya elegido. La probabilidad y severidad en este caso se calcula con la tabla adjunta.</a:t>
            </a:r>
          </a:p>
          <a:p>
            <a:pPr algn="ctr"/>
            <a:r>
              <a:rPr lang="es-PE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02FCFA28-C049-4460-9BF6-EE6BAA63AE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275737"/>
              </p:ext>
            </p:extLst>
          </p:nvPr>
        </p:nvGraphicFramePr>
        <p:xfrm>
          <a:off x="2551288" y="66453"/>
          <a:ext cx="9620236" cy="4285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Worksheet" r:id="rId6" imgW="12573000" imgH="5600657" progId="Excel.Sheet.8">
                  <p:embed/>
                </p:oleObj>
              </mc:Choice>
              <mc:Fallback>
                <p:oleObj name="Worksheet" r:id="rId6" imgW="12573000" imgH="560065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51288" y="66453"/>
                        <a:ext cx="9620236" cy="4285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4157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EEEB08-0CBC-438F-ACBF-7CDFE9B09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2653"/>
            <a:ext cx="2247900" cy="5019675"/>
          </a:xfrm>
          <a:prstGeom prst="rect">
            <a:avLst/>
          </a:prstGeom>
        </p:spPr>
      </p:pic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D2CE46B4-8407-4028-81BD-C8968AF192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303615"/>
              </p:ext>
            </p:extLst>
          </p:nvPr>
        </p:nvGraphicFramePr>
        <p:xfrm>
          <a:off x="8140955" y="3724066"/>
          <a:ext cx="4051044" cy="3133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Document" r:id="rId4" imgW="6015273" imgH="5180730" progId="Word.Document.12">
                  <p:embed/>
                </p:oleObj>
              </mc:Choice>
              <mc:Fallback>
                <p:oleObj name="Document" r:id="rId4" imgW="6015273" imgH="518073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40955" y="3724066"/>
                        <a:ext cx="4051044" cy="3133934"/>
                      </a:xfrm>
                      <a:prstGeom prst="rect">
                        <a:avLst/>
                      </a:prstGeom>
                      <a:ln w="19050">
                        <a:solidFill>
                          <a:schemeClr val="accent2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CD838730-6264-428A-BE01-733E2CB545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526088"/>
              </p:ext>
            </p:extLst>
          </p:nvPr>
        </p:nvGraphicFramePr>
        <p:xfrm>
          <a:off x="2483759" y="0"/>
          <a:ext cx="9721196" cy="3724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Worksheet" r:id="rId6" imgW="15878287" imgH="5600657" progId="Excel.Sheet.8">
                  <p:embed/>
                </p:oleObj>
              </mc:Choice>
              <mc:Fallback>
                <p:oleObj name="Worksheet" r:id="rId6" imgW="15878287" imgH="560065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83759" y="0"/>
                        <a:ext cx="9721196" cy="3724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88FC45F-7053-4A3D-9D83-A97BCC4AFE74}"/>
              </a:ext>
            </a:extLst>
          </p:cNvPr>
          <p:cNvSpPr txBox="1"/>
          <p:nvPr/>
        </p:nvSpPr>
        <p:spPr>
          <a:xfrm>
            <a:off x="2483759" y="4239491"/>
            <a:ext cx="4803732" cy="1754326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00B0F0"/>
                </a:solidFill>
              </a:rPr>
              <a:t>Después de la evaluación da como resultado importante, se debe tomar acciones inmediatas para reducir el riesgo a </a:t>
            </a:r>
            <a:r>
              <a:rPr lang="es-PE" b="1" dirty="0">
                <a:solidFill>
                  <a:schemeClr val="accent5">
                    <a:lumMod val="75000"/>
                  </a:schemeClr>
                </a:solidFill>
              </a:rPr>
              <a:t>MODERADOS o TOLERABLES</a:t>
            </a:r>
            <a:r>
              <a:rPr lang="es-PE" dirty="0">
                <a:solidFill>
                  <a:srgbClr val="00B0F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00B0F0"/>
                </a:solidFill>
              </a:rPr>
              <a:t>Se debe considerar riesgo </a:t>
            </a:r>
            <a:r>
              <a:rPr lang="es-PE" b="1" dirty="0">
                <a:solidFill>
                  <a:srgbClr val="FF0000"/>
                </a:solidFill>
              </a:rPr>
              <a:t>SIGNIFICATIVO</a:t>
            </a:r>
            <a:r>
              <a:rPr lang="es-PE" dirty="0">
                <a:solidFill>
                  <a:srgbClr val="00B0F0"/>
                </a:solidFill>
              </a:rPr>
              <a:t> desde </a:t>
            </a:r>
            <a:r>
              <a:rPr lang="es-PE" b="1" dirty="0">
                <a:solidFill>
                  <a:schemeClr val="accent5">
                    <a:lumMod val="75000"/>
                  </a:schemeClr>
                </a:solidFill>
              </a:rPr>
              <a:t>IMPORTANTES</a:t>
            </a:r>
            <a:r>
              <a:rPr lang="es-PE" dirty="0">
                <a:solidFill>
                  <a:srgbClr val="00B0F0"/>
                </a:solidFill>
              </a:rPr>
              <a:t> hacia delante.</a:t>
            </a:r>
          </a:p>
        </p:txBody>
      </p:sp>
    </p:spTree>
    <p:extLst>
      <p:ext uri="{BB962C8B-B14F-4D97-AF65-F5344CB8AC3E}">
        <p14:creationId xmlns:p14="http://schemas.microsoft.com/office/powerpoint/2010/main" val="2274865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706826-27FB-4C94-9A82-4B0BBAC74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91" y="1485856"/>
            <a:ext cx="3438525" cy="42386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ABFB09A-ADED-49C9-91E6-CE8BD44FB452}"/>
              </a:ext>
            </a:extLst>
          </p:cNvPr>
          <p:cNvSpPr txBox="1"/>
          <p:nvPr/>
        </p:nvSpPr>
        <p:spPr>
          <a:xfrm>
            <a:off x="4413379" y="972672"/>
            <a:ext cx="6943664" cy="378565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PE" sz="2400" dirty="0"/>
              <a:t>A estas alturas, tenemos ya la evaluación de riesgos hallados, y vemos que algunos de estos son mas significativos que otros (moderado, importante, intolerable)</a:t>
            </a:r>
          </a:p>
          <a:p>
            <a:pPr algn="just"/>
            <a:endParaRPr lang="es-PE" sz="2400" u="sng" dirty="0"/>
          </a:p>
          <a:p>
            <a:pPr algn="just"/>
            <a:r>
              <a:rPr lang="es-PE" sz="2400" dirty="0"/>
              <a:t>Hay que aplicar una serie de medidas de control para reducir ese nivel de riesgo: podemos eliminar, elaborar procedimientos, reemplazar, capacitar, EPP, etc. y por supuesto dar acción a aquello que ya conocemos.</a:t>
            </a:r>
          </a:p>
        </p:txBody>
      </p:sp>
    </p:spTree>
    <p:extLst>
      <p:ext uri="{BB962C8B-B14F-4D97-AF65-F5344CB8AC3E}">
        <p14:creationId xmlns:p14="http://schemas.microsoft.com/office/powerpoint/2010/main" val="66397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1E631C5-1B02-4816-AC73-14BDC69B2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9209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F627E0B-51EE-4153-BF10-F0D904BCBC4B}"/>
              </a:ext>
            </a:extLst>
          </p:cNvPr>
          <p:cNvSpPr txBox="1"/>
          <p:nvPr/>
        </p:nvSpPr>
        <p:spPr>
          <a:xfrm>
            <a:off x="411062" y="4069774"/>
            <a:ext cx="5383248" cy="11541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PE" sz="2300" dirty="0"/>
              <a:t>La Ley de SST tiene como objetivo promover una cultura de prevención de riesgos laborales en el país. (Art. 1)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8A09B22-D04A-4C85-A348-31FECBFE4025}"/>
              </a:ext>
            </a:extLst>
          </p:cNvPr>
          <p:cNvSpPr txBox="1"/>
          <p:nvPr/>
        </p:nvSpPr>
        <p:spPr>
          <a:xfrm>
            <a:off x="6214047" y="3923580"/>
            <a:ext cx="5383248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PE" sz="2200" dirty="0"/>
              <a:t>El empleador </a:t>
            </a:r>
            <a:r>
              <a:rPr lang="es-PE" sz="2200" b="1" dirty="0">
                <a:solidFill>
                  <a:srgbClr val="FF0000"/>
                </a:solidFill>
              </a:rPr>
              <a:t>DEBE</a:t>
            </a:r>
            <a:r>
              <a:rPr lang="es-PE" sz="2200" dirty="0"/>
              <a:t> adoptar un enfoque de Sistema de Gestión en el área de SST, y es quien asume el liderazgo y compromiso de estas actividades en la organización. (Art. 17)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6A9751-32A8-4544-AF87-3682CE361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385" y="5589166"/>
            <a:ext cx="98012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67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ECF2E198-03B0-4ABD-A435-83E68BB7EB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604243"/>
              </p:ext>
            </p:extLst>
          </p:nvPr>
        </p:nvGraphicFramePr>
        <p:xfrm>
          <a:off x="21532" y="90311"/>
          <a:ext cx="12138112" cy="5610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Worksheet" r:id="rId3" imgW="21650149" imgH="8115215" progId="Excel.Sheet.8">
                  <p:embed/>
                </p:oleObj>
              </mc:Choice>
              <mc:Fallback>
                <p:oleObj name="Worksheet" r:id="rId3" imgW="21650149" imgH="811521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32" y="90311"/>
                        <a:ext cx="12138112" cy="5610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99764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4649F42-D8D8-4AC3-B6F2-A3483410F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219075"/>
            <a:ext cx="10525125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020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99E39B1-7F57-44B6-9607-702F1D7AE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561975"/>
            <a:ext cx="1102042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605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963BE17-B3D0-442D-9DCD-C547A3E53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566737"/>
            <a:ext cx="110490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276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7C814E-E36A-46D4-8A43-A54D1D070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" y="23812"/>
            <a:ext cx="1210627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50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FEC668-24C5-4F5A-A6B9-87253EC7AA0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PE" sz="3600" dirty="0">
                <a:solidFill>
                  <a:schemeClr val="bg1"/>
                </a:solidFill>
              </a:rPr>
              <a:t>     Base Legal: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481A5C-78EF-46E7-8ED9-7ADA98A182CA}"/>
              </a:ext>
            </a:extLst>
          </p:cNvPr>
          <p:cNvSpPr txBox="1"/>
          <p:nvPr/>
        </p:nvSpPr>
        <p:spPr>
          <a:xfrm>
            <a:off x="438149" y="732056"/>
            <a:ext cx="883920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/>
              <a:t>D.S 005-2012-TR, Reglamento de la Ley 29783 (modificado por D.S. 002-2020-TR).</a:t>
            </a:r>
          </a:p>
          <a:p>
            <a:endParaRPr lang="es-PE" dirty="0"/>
          </a:p>
          <a:p>
            <a:pPr algn="just"/>
            <a:r>
              <a:rPr lang="es-ES" sz="1450" b="1" dirty="0"/>
              <a:t>Artículo 77.- </a:t>
            </a:r>
            <a:r>
              <a:rPr lang="es-ES" sz="1450" dirty="0"/>
              <a:t>De conformidad con lo previsto en el artículo 57 de la Ley, </a:t>
            </a:r>
            <a:r>
              <a:rPr lang="es-ES" sz="1450" b="1" dirty="0"/>
              <a:t>la identificación de peligros, evaluación de riesgos y determinación de controles (IPERC) es elaborada y actualizada periódicamente</a:t>
            </a:r>
            <a:r>
              <a:rPr lang="es-ES" sz="1450" dirty="0"/>
              <a:t>, sin exceder el plazo de un año, por el/la empleador/a; </a:t>
            </a:r>
            <a:r>
              <a:rPr lang="es-ES" sz="1450" b="1" dirty="0"/>
              <a:t>se realiza en cada puesto de trabajo, con participación del personal competente, en consulta con las y los trabajadores</a:t>
            </a:r>
            <a:r>
              <a:rPr lang="es-ES" sz="1450" dirty="0"/>
              <a:t>, así como con sus representantes ante el Comité de Seguridad y Salud en el Trabajo, el Subcomité de Seguridad y Salud en el Trabajo o la o el Supervisor de Seguridad y Salud en el Trabajo, de ser el caso.</a:t>
            </a:r>
          </a:p>
          <a:p>
            <a:pPr algn="just"/>
            <a:endParaRPr lang="es-ES" sz="1450" dirty="0"/>
          </a:p>
          <a:p>
            <a:pPr algn="just"/>
            <a:r>
              <a:rPr lang="es-ES" sz="1450" dirty="0"/>
              <a:t>Son requisitos mínimos para la elaboración o actualización de la IPERC:</a:t>
            </a:r>
          </a:p>
          <a:p>
            <a:pPr algn="just"/>
            <a:r>
              <a:rPr lang="es-ES" sz="1450" dirty="0"/>
              <a:t>(…)</a:t>
            </a:r>
          </a:p>
          <a:p>
            <a:pPr algn="just"/>
            <a:r>
              <a:rPr lang="es-ES" sz="1450" dirty="0">
                <a:solidFill>
                  <a:srgbClr val="FF0000"/>
                </a:solidFill>
              </a:rPr>
              <a:t>c) Identificar los peligros y evaluar los riesgos existentes o posibles en materia de seguridad y salud que guarden relación con el medio ambiente de trabajo o con la organización del trabajo.</a:t>
            </a:r>
          </a:p>
          <a:p>
            <a:pPr algn="just"/>
            <a:r>
              <a:rPr lang="es-ES" sz="1450" dirty="0">
                <a:solidFill>
                  <a:srgbClr val="FF0000"/>
                </a:solidFill>
              </a:rPr>
              <a:t>d) Incluir las medidas de protección de los/las trabajadores/as en situación de discapacidad, realizar la evaluación de factores de riesgos para la procreación, el enfoque de género y protección de las trabajadoras y los adolescentes, según lo establecido en los artículos 64, 65, 66 y 67 de la Ley.</a:t>
            </a:r>
          </a:p>
          <a:p>
            <a:pPr algn="just"/>
            <a:r>
              <a:rPr lang="es-ES" sz="1450" dirty="0">
                <a:solidFill>
                  <a:srgbClr val="FF0000"/>
                </a:solidFill>
              </a:rPr>
              <a:t>e) Los resultados de las evaluaciones de los factores de riesgo físicos, químicos, biológicos, ergonómicos y psicosociales.</a:t>
            </a:r>
          </a:p>
          <a:p>
            <a:pPr algn="just"/>
            <a:r>
              <a:rPr lang="es-ES" sz="1450" dirty="0">
                <a:solidFill>
                  <a:srgbClr val="FF0000"/>
                </a:solidFill>
              </a:rPr>
              <a:t>f) Los resultados de las investigaciones de los accidentes de trabajo o enfermedades profesionales.</a:t>
            </a:r>
          </a:p>
          <a:p>
            <a:pPr algn="just"/>
            <a:endParaRPr lang="es-ES" sz="1450" dirty="0"/>
          </a:p>
          <a:p>
            <a:pPr algn="just"/>
            <a:r>
              <a:rPr lang="es-ES" sz="1450" dirty="0"/>
              <a:t>Lo anterior son requisitos mínimos sin perjuicio que el empleador pueda considerar cualquier otro requisito para la gestión de riesgos. La matriz IPERC debe ser revisada conforme a lo establecido en el artículo 57 de la Ley.</a:t>
            </a:r>
            <a:endParaRPr lang="es-PE" sz="1450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09A9A8B-F90C-4482-A655-B8DF871BA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338" y="2090738"/>
            <a:ext cx="2299718" cy="28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425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89E25F-B423-4A9A-A210-DD04553D5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04"/>
            <a:ext cx="12192000" cy="68389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849056-E491-4FF9-82D9-3DE81416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231" y="2548247"/>
            <a:ext cx="2211357" cy="277595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0430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C318089-40F7-4971-A56C-214AD1272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6"/>
            <a:ext cx="12192000" cy="685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0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1639D3-D493-49FE-B227-E542F5100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1"/>
            <a:ext cx="12192000" cy="682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619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907</Words>
  <Application>Microsoft Office PowerPoint</Application>
  <PresentationFormat>Panorámica</PresentationFormat>
  <Paragraphs>66</Paragraphs>
  <Slides>54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Wingdings</vt:lpstr>
      <vt:lpstr>Tema de Office</vt:lpstr>
      <vt:lpstr>Worksheet</vt:lpstr>
      <vt:lpstr>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Edwin Medina</cp:lastModifiedBy>
  <cp:revision>40</cp:revision>
  <dcterms:created xsi:type="dcterms:W3CDTF">2019-09-09T22:34:38Z</dcterms:created>
  <dcterms:modified xsi:type="dcterms:W3CDTF">2020-06-19T16:23:15Z</dcterms:modified>
</cp:coreProperties>
</file>